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10058400" cx="7772400"/>
  <p:notesSz cx="6858000" cy="9144000"/>
  <p:embeddedFontLst>
    <p:embeddedFont>
      <p:font typeface="Halant"/>
      <p:regular r:id="rId10"/>
      <p:bold r:id="rId11"/>
    </p:embeddedFont>
    <p:embeddedFont>
      <p:font typeface="Inter"/>
      <p:regular r:id="rId12"/>
      <p:bold r:id="rId13"/>
      <p:italic r:id="rId14"/>
      <p:boldItalic r:id="rId15"/>
    </p:embeddedFont>
    <p:embeddedFont>
      <p:font typeface="Plus Jakarta Sans Medium"/>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1F9E7C0-B3E0-44B6-97E6-16A631AEC4DC}">
  <a:tblStyle styleId="{61F9E7C0-B3E0-44B6-97E6-16A631AEC4DC}" styleName="Table_0">
    <a:wholeTbl>
      <a:tcTxStyle>
        <a:font>
          <a:latin typeface="Arial"/>
          <a:ea typeface="Arial"/>
          <a:cs typeface="Arial"/>
        </a:font>
        <a:srgbClr val="000000"/>
      </a:tcTxStyle>
      <a:tcStyle>
        <a:tcBdr>
          <a:left>
            <a:ln cap="flat" cmpd="sng" w="6350">
              <a:solidFill>
                <a:srgbClr val="000000"/>
              </a:solidFill>
              <a:prstDash val="solid"/>
              <a:round/>
              <a:headEnd len="sm" w="sm" type="none"/>
              <a:tailEnd len="sm" w="sm" type="none"/>
            </a:ln>
          </a:left>
          <a:right>
            <a:ln cap="flat" cmpd="sng" w="6350">
              <a:solidFill>
                <a:srgbClr val="000000"/>
              </a:solidFill>
              <a:prstDash val="solid"/>
              <a:round/>
              <a:headEnd len="sm" w="sm" type="none"/>
              <a:tailEnd len="sm" w="sm" type="none"/>
            </a:ln>
          </a:right>
          <a:top>
            <a:ln cap="flat" cmpd="sng" w="6350">
              <a:solidFill>
                <a:srgbClr val="000000"/>
              </a:solidFill>
              <a:prstDash val="solid"/>
              <a:round/>
              <a:headEnd len="sm" w="sm" type="none"/>
              <a:tailEnd len="sm" w="sm" type="none"/>
            </a:ln>
          </a:top>
          <a:bottom>
            <a:ln cap="flat" cmpd="sng" w="6350">
              <a:solidFill>
                <a:srgbClr val="000000"/>
              </a:solidFill>
              <a:prstDash val="solid"/>
              <a:round/>
              <a:headEnd len="sm" w="sm" type="none"/>
              <a:tailEnd len="sm" w="sm" type="none"/>
            </a:ln>
          </a:bottom>
          <a:insideH>
            <a:ln cap="flat" cmpd="sng" w="6350">
              <a:solidFill>
                <a:srgbClr val="000000"/>
              </a:solidFill>
              <a:prstDash val="solid"/>
              <a:round/>
              <a:headEnd len="sm" w="sm" type="none"/>
              <a:tailEnd len="sm" w="sm" type="none"/>
            </a:ln>
          </a:insideH>
          <a:insideV>
            <a:ln cap="flat" cmpd="sng" w="635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1E29BDF7-1342-405F-B9C4-2C16B7887F6E}"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bold.fntdata"/><Relationship Id="rId10" Type="http://schemas.openxmlformats.org/officeDocument/2006/relationships/font" Target="fonts/Halant-regular.fntdata"/><Relationship Id="rId13" Type="http://schemas.openxmlformats.org/officeDocument/2006/relationships/font" Target="fonts/Inter-bold.fntdata"/><Relationship Id="rId12" Type="http://schemas.openxmlformats.org/officeDocument/2006/relationships/font" Target="fonts/Inter-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boldItalic.fntdata"/><Relationship Id="rId14" Type="http://schemas.openxmlformats.org/officeDocument/2006/relationships/font" Target="fonts/Inter-italic.fntdata"/><Relationship Id="rId17" Type="http://schemas.openxmlformats.org/officeDocument/2006/relationships/font" Target="fonts/PlusJakartaSansMedium-bold.fntdata"/><Relationship Id="rId16" Type="http://schemas.openxmlformats.org/officeDocument/2006/relationships/font" Target="fonts/PlusJakartaSansMedium-regular.fntdata"/><Relationship Id="rId5" Type="http://schemas.openxmlformats.org/officeDocument/2006/relationships/slideMaster" Target="slideMasters/slideMaster1.xml"/><Relationship Id="rId19" Type="http://schemas.openxmlformats.org/officeDocument/2006/relationships/font" Target="fonts/PlusJakartaSansMedium-boldItalic.fntdata"/><Relationship Id="rId6" Type="http://schemas.openxmlformats.org/officeDocument/2006/relationships/notesMaster" Target="notesMasters/notesMaster1.xml"/><Relationship Id="rId18" Type="http://schemas.openxmlformats.org/officeDocument/2006/relationships/font" Target="fonts/PlusJakartaSansMedium-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39de1b9a4a_0_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39de1b9a4a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39de1b9a4a_0_1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239de1b9a4a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259dd8e8e6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259dd8e8e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Halant"/>
                <a:ea typeface="Halant"/>
                <a:cs typeface="Halant"/>
                <a:sym typeface="Halant"/>
              </a:rPr>
              <a:t>During Seminar</a:t>
            </a:r>
            <a:endParaRPr sz="1600">
              <a:latin typeface="Halant"/>
              <a:ea typeface="Halant"/>
              <a:cs typeface="Halant"/>
              <a:sym typeface="Halant"/>
            </a:endParaRPr>
          </a:p>
          <a:p>
            <a:pPr indent="0" lvl="0" marL="0" rtl="0" algn="ctr">
              <a:spcBef>
                <a:spcPts val="0"/>
              </a:spcBef>
              <a:spcAft>
                <a:spcPts val="0"/>
              </a:spcAft>
              <a:buNone/>
            </a:pPr>
            <a:r>
              <a:rPr lang="en" sz="1800">
                <a:latin typeface="Plus Jakarta Sans Medium"/>
                <a:ea typeface="Plus Jakarta Sans Medium"/>
                <a:cs typeface="Plus Jakarta Sans Medium"/>
                <a:sym typeface="Plus Jakarta Sans Medium"/>
              </a:rPr>
              <a:t>Socratic Seminar Peer Assessment</a:t>
            </a:r>
            <a:endParaRPr sz="1800">
              <a:solidFill>
                <a:srgbClr val="000000"/>
              </a:solidFill>
              <a:latin typeface="Plus Jakarta Sans Medium"/>
              <a:ea typeface="Plus Jakarta Sans Medium"/>
              <a:cs typeface="Plus Jakarta Sans Medium"/>
              <a:sym typeface="Plus Jakarta Sans Medium"/>
            </a:endParaRPr>
          </a:p>
        </p:txBody>
      </p:sp>
      <p:pic>
        <p:nvPicPr>
          <p:cNvPr id="55" name="Google Shape;55;p13"/>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56" name="Google Shape;56;p13"/>
          <p:cNvSpPr txBox="1"/>
          <p:nvPr/>
        </p:nvSpPr>
        <p:spPr>
          <a:xfrm>
            <a:off x="428513" y="899538"/>
            <a:ext cx="6932100" cy="1303500"/>
          </a:xfrm>
          <a:prstGeom prst="rect">
            <a:avLst/>
          </a:prstGeom>
          <a:noFill/>
          <a:ln>
            <a:noFill/>
          </a:ln>
        </p:spPr>
        <p:txBody>
          <a:bodyPr anchorCtr="0" anchor="t" bIns="96675" lIns="96675" spcFirstLastPara="1" rIns="96675" wrap="square" tIns="96675">
            <a:sp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Directions: </a:t>
            </a:r>
            <a:r>
              <a:rPr lang="en" sz="1100">
                <a:solidFill>
                  <a:srgbClr val="000000"/>
                </a:solidFill>
                <a:latin typeface="Inter"/>
                <a:ea typeface="Inter"/>
                <a:cs typeface="Inter"/>
                <a:sym typeface="Inter"/>
              </a:rPr>
              <a:t>Only part of the class will engage in </a:t>
            </a:r>
            <a:r>
              <a:rPr lang="en" sz="1100">
                <a:latin typeface="Inter"/>
                <a:ea typeface="Inter"/>
                <a:cs typeface="Inter"/>
                <a:sym typeface="Inter"/>
              </a:rPr>
              <a:t>each </a:t>
            </a:r>
            <a:r>
              <a:rPr lang="en" sz="1100">
                <a:solidFill>
                  <a:srgbClr val="000000"/>
                </a:solidFill>
                <a:latin typeface="Inter"/>
                <a:ea typeface="Inter"/>
                <a:cs typeface="Inter"/>
                <a:sym typeface="Inter"/>
              </a:rPr>
              <a:t>round of the socratic seminar. </a:t>
            </a:r>
            <a:r>
              <a:rPr lang="en" sz="1100">
                <a:latin typeface="Inter"/>
                <a:ea typeface="Inter"/>
                <a:cs typeface="Inter"/>
                <a:sym typeface="Inter"/>
              </a:rPr>
              <a:t>Non participants are </a:t>
            </a:r>
            <a:r>
              <a:rPr lang="en" sz="1100">
                <a:solidFill>
                  <a:srgbClr val="000000"/>
                </a:solidFill>
                <a:latin typeface="Inter"/>
                <a:ea typeface="Inter"/>
                <a:cs typeface="Inter"/>
                <a:sym typeface="Inter"/>
              </a:rPr>
              <a:t>assigned a partner to observe and assess. The observer's job is to 1) ensure that the participant accesses the conversation in beneficial ways and 2) provide feedback to the participant to enhance their engagement.</a:t>
            </a:r>
            <a:endParaRPr sz="1100">
              <a:solidFill>
                <a:srgbClr val="000000"/>
              </a:solidFill>
              <a:latin typeface="Inter"/>
              <a:ea typeface="Inter"/>
              <a:cs typeface="Inter"/>
              <a:sym typeface="Inter"/>
            </a:endParaRPr>
          </a:p>
          <a:p>
            <a:pPr indent="0" lvl="0" marL="0" rtl="0" algn="l">
              <a:spcBef>
                <a:spcPts val="0"/>
              </a:spcBef>
              <a:spcAft>
                <a:spcPts val="0"/>
              </a:spcAft>
              <a:buNone/>
            </a:pPr>
            <a:r>
              <a:t/>
            </a:r>
            <a:endParaRPr sz="600">
              <a:solidFill>
                <a:srgbClr val="000000"/>
              </a:solidFill>
              <a:latin typeface="Inter"/>
              <a:ea typeface="Inter"/>
              <a:cs typeface="Inter"/>
              <a:sym typeface="Inter"/>
            </a:endParaRPr>
          </a:p>
          <a:p>
            <a:pPr indent="0" lvl="0" marL="0" rtl="0" algn="l">
              <a:spcBef>
                <a:spcPts val="0"/>
              </a:spcBef>
              <a:spcAft>
                <a:spcPts val="0"/>
              </a:spcAft>
              <a:buNone/>
            </a:pPr>
            <a:r>
              <a:rPr lang="en" sz="1100">
                <a:solidFill>
                  <a:srgbClr val="000000"/>
                </a:solidFill>
                <a:latin typeface="Inter"/>
                <a:ea typeface="Inter"/>
                <a:cs typeface="Inter"/>
                <a:sym typeface="Inter"/>
              </a:rPr>
              <a:t>Observers must use the table below to document which strategies were effectively used by their participating partner during the seminar. </a:t>
            </a:r>
            <a:endParaRPr sz="1100">
              <a:solidFill>
                <a:srgbClr val="000000"/>
              </a:solidFill>
              <a:latin typeface="Inter"/>
              <a:ea typeface="Inter"/>
              <a:cs typeface="Inter"/>
              <a:sym typeface="Inter"/>
            </a:endParaRPr>
          </a:p>
        </p:txBody>
      </p:sp>
      <p:graphicFrame>
        <p:nvGraphicFramePr>
          <p:cNvPr id="57" name="Google Shape;57;p13"/>
          <p:cNvGraphicFramePr/>
          <p:nvPr/>
        </p:nvGraphicFramePr>
        <p:xfrm>
          <a:off x="370588" y="3076188"/>
          <a:ext cx="3000000" cy="3000000"/>
        </p:xfrm>
        <a:graphic>
          <a:graphicData uri="http://schemas.openxmlformats.org/drawingml/2006/table">
            <a:tbl>
              <a:tblPr bandCol="1" bandRow="1">
                <a:noFill/>
                <a:tableStyleId>{61F9E7C0-B3E0-44B6-97E6-16A631AEC4DC}</a:tableStyleId>
              </a:tblPr>
              <a:tblGrid>
                <a:gridCol w="1095275"/>
                <a:gridCol w="1941400"/>
                <a:gridCol w="3994525"/>
              </a:tblGrid>
              <a:tr h="385025">
                <a:tc>
                  <a:txBody>
                    <a:bodyPr/>
                    <a:lstStyle/>
                    <a:p>
                      <a:pPr indent="0" lvl="0" marL="0" rtl="0" algn="ctr">
                        <a:spcBef>
                          <a:spcPts val="0"/>
                        </a:spcBef>
                        <a:spcAft>
                          <a:spcPts val="0"/>
                        </a:spcAft>
                        <a:buNone/>
                      </a:pPr>
                      <a:r>
                        <a:rPr b="1" lang="en" sz="1100">
                          <a:latin typeface="Inter"/>
                          <a:ea typeface="Inter"/>
                          <a:cs typeface="Inter"/>
                          <a:sym typeface="Inter"/>
                        </a:rPr>
                        <a:t>Strategies</a:t>
                      </a:r>
                      <a:endParaRPr b="1" sz="1100">
                        <a:latin typeface="Inter"/>
                        <a:ea typeface="Inter"/>
                        <a:cs typeface="Inter"/>
                        <a:sym typeface="Inter"/>
                      </a:endParaRPr>
                    </a:p>
                  </a:txBody>
                  <a:tcPr marT="109725" marB="109725" marR="109725" marL="109725"/>
                </a:tc>
                <a:tc>
                  <a:txBody>
                    <a:bodyPr/>
                    <a:lstStyle/>
                    <a:p>
                      <a:pPr indent="0" lvl="0" marL="0" rtl="0" algn="ctr">
                        <a:spcBef>
                          <a:spcPts val="0"/>
                        </a:spcBef>
                        <a:spcAft>
                          <a:spcPts val="0"/>
                        </a:spcAft>
                        <a:buNone/>
                      </a:pPr>
                      <a:r>
                        <a:rPr b="1" lang="en" sz="1100">
                          <a:latin typeface="Inter"/>
                          <a:ea typeface="Inter"/>
                          <a:cs typeface="Inter"/>
                          <a:sym typeface="Inter"/>
                        </a:rPr>
                        <a:t>What does this look like?</a:t>
                      </a:r>
                      <a:endParaRPr b="1" sz="1100">
                        <a:latin typeface="Inter"/>
                        <a:ea typeface="Inter"/>
                        <a:cs typeface="Inter"/>
                        <a:sym typeface="Inter"/>
                      </a:endParaRPr>
                    </a:p>
                  </a:txBody>
                  <a:tcPr marT="109725" marB="109725" marR="109725" marL="109725"/>
                </a:tc>
                <a:tc>
                  <a:txBody>
                    <a:bodyPr/>
                    <a:lstStyle/>
                    <a:p>
                      <a:pPr indent="0" lvl="0" marL="0" rtl="0" algn="ctr">
                        <a:spcBef>
                          <a:spcPts val="0"/>
                        </a:spcBef>
                        <a:spcAft>
                          <a:spcPts val="0"/>
                        </a:spcAft>
                        <a:buNone/>
                      </a:pPr>
                      <a:r>
                        <a:rPr b="1" lang="en" sz="1100">
                          <a:latin typeface="Inter"/>
                          <a:ea typeface="Inter"/>
                          <a:cs typeface="Inter"/>
                          <a:sym typeface="Inter"/>
                        </a:rPr>
                        <a:t>Evidence of my partner doing this:</a:t>
                      </a:r>
                      <a:endParaRPr b="1" sz="1100">
                        <a:latin typeface="Inter"/>
                        <a:ea typeface="Inter"/>
                        <a:cs typeface="Inter"/>
                        <a:sym typeface="Inter"/>
                      </a:endParaRPr>
                    </a:p>
                  </a:txBody>
                  <a:tcPr marT="109725" marB="109725" marR="109725" marL="109725"/>
                </a:tc>
              </a:tr>
              <a:tr h="1158725">
                <a:tc>
                  <a:txBody>
                    <a:bodyPr/>
                    <a:lstStyle/>
                    <a:p>
                      <a:pPr indent="0" lvl="0" marL="0" rtl="0" algn="ctr">
                        <a:spcBef>
                          <a:spcPts val="0"/>
                        </a:spcBef>
                        <a:spcAft>
                          <a:spcPts val="0"/>
                        </a:spcAft>
                        <a:buNone/>
                      </a:pPr>
                      <a:r>
                        <a:rPr b="1" lang="en" sz="1200">
                          <a:latin typeface="Inter"/>
                          <a:ea typeface="Inter"/>
                          <a:cs typeface="Inter"/>
                          <a:sym typeface="Inter"/>
                        </a:rPr>
                        <a:t>Introduce</a:t>
                      </a:r>
                      <a:br>
                        <a:rPr b="1" lang="en" sz="1200">
                          <a:latin typeface="Inter"/>
                          <a:ea typeface="Inter"/>
                          <a:cs typeface="Inter"/>
                          <a:sym typeface="Inter"/>
                        </a:rPr>
                      </a:br>
                      <a:r>
                        <a:rPr b="1" lang="en" sz="1200">
                          <a:latin typeface="Inter"/>
                          <a:ea typeface="Inter"/>
                          <a:cs typeface="Inter"/>
                          <a:sym typeface="Inter"/>
                        </a:rPr>
                        <a:t>&amp;</a:t>
                      </a:r>
                      <a:br>
                        <a:rPr b="1" lang="en" sz="1200">
                          <a:latin typeface="Inter"/>
                          <a:ea typeface="Inter"/>
                          <a:cs typeface="Inter"/>
                          <a:sym typeface="Inter"/>
                        </a:rPr>
                      </a:br>
                      <a:r>
                        <a:rPr b="1" lang="en" sz="1200">
                          <a:latin typeface="Inter"/>
                          <a:ea typeface="Inter"/>
                          <a:cs typeface="Inter"/>
                          <a:sym typeface="Inter"/>
                        </a:rPr>
                        <a:t>Clarify</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09725" marB="109725" marR="109725" marL="109725" anchor="ctr"/>
                </a:tc>
                <a:tc>
                  <a:txBody>
                    <a:bodyPr/>
                    <a:lstStyle/>
                    <a:p>
                      <a:pPr indent="0" lvl="0" marL="0" rtl="0" algn="l">
                        <a:spcBef>
                          <a:spcPts val="0"/>
                        </a:spcBef>
                        <a:spcAft>
                          <a:spcPts val="0"/>
                        </a:spcAft>
                        <a:buNone/>
                      </a:pPr>
                      <a:r>
                        <a:rPr b="1" lang="en" sz="1100">
                          <a:latin typeface="Inter"/>
                          <a:ea typeface="Inter"/>
                          <a:cs typeface="Inter"/>
                          <a:sym typeface="Inter"/>
                        </a:rPr>
                        <a:t>Introduces </a:t>
                      </a:r>
                      <a:r>
                        <a:rPr lang="en" sz="1100">
                          <a:latin typeface="Inter"/>
                          <a:ea typeface="Inter"/>
                          <a:cs typeface="Inter"/>
                          <a:sym typeface="Inter"/>
                        </a:rPr>
                        <a:t>a new concept, idea or key word and/</a:t>
                      </a:r>
                      <a:r>
                        <a:rPr lang="en" sz="1100">
                          <a:latin typeface="Inter"/>
                          <a:ea typeface="Inter"/>
                          <a:cs typeface="Inter"/>
                          <a:sym typeface="Inter"/>
                        </a:rPr>
                        <a:t>or</a:t>
                      </a:r>
                      <a:r>
                        <a:rPr lang="en" sz="1100">
                          <a:latin typeface="Inter"/>
                          <a:ea typeface="Inter"/>
                          <a:cs typeface="Inter"/>
                          <a:sym typeface="Inter"/>
                        </a:rPr>
                        <a:t> clarifies someone else’s thoughts.</a:t>
                      </a:r>
                      <a:endParaRPr sz="1100">
                        <a:latin typeface="Inter"/>
                        <a:ea typeface="Inter"/>
                        <a:cs typeface="Inter"/>
                        <a:sym typeface="Inter"/>
                      </a:endParaRPr>
                    </a:p>
                  </a:txBody>
                  <a:tcPr marT="109725" marB="109725" marR="109725" marL="109725" anchor="ctr"/>
                </a:tc>
                <a:tc>
                  <a:txBody>
                    <a:bodyPr/>
                    <a:lstStyle/>
                    <a:p>
                      <a:pPr indent="0" lvl="0" marL="0" rtl="0" algn="l">
                        <a:spcBef>
                          <a:spcPts val="0"/>
                        </a:spcBef>
                        <a:spcAft>
                          <a:spcPts val="0"/>
                        </a:spcAft>
                        <a:buNone/>
                      </a:pPr>
                      <a:r>
                        <a:rPr i="1" lang="en" sz="1000">
                          <a:latin typeface="Inter"/>
                          <a:ea typeface="Inter"/>
                          <a:cs typeface="Inter"/>
                          <a:sym typeface="Inter"/>
                        </a:rPr>
                        <a:t>My partner did this at least once. </a:t>
                      </a:r>
                      <a:r>
                        <a:rPr b="1" lang="en" sz="1000">
                          <a:latin typeface="Inter"/>
                          <a:ea typeface="Inter"/>
                          <a:cs typeface="Inter"/>
                          <a:sym typeface="Inter"/>
                        </a:rPr>
                        <a:t>___YES  ___NO</a:t>
                      </a:r>
                      <a:endParaRPr b="1" sz="10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None/>
                      </a:pPr>
                      <a:r>
                        <a:rPr i="1" lang="en" sz="1000">
                          <a:latin typeface="Inter"/>
                          <a:ea typeface="Inter"/>
                          <a:cs typeface="Inter"/>
                          <a:sym typeface="Inter"/>
                        </a:rPr>
                        <a:t>What did my partner say or do to earn to do this successfully?</a:t>
                      </a:r>
                      <a:endParaRPr i="1" sz="1000">
                        <a:latin typeface="Inter"/>
                        <a:ea typeface="Inter"/>
                        <a:cs typeface="Inter"/>
                        <a:sym typeface="Inter"/>
                      </a:endParaRPr>
                    </a:p>
                  </a:txBody>
                  <a:tcPr marT="109725" marB="109725" marR="109725" marL="109725"/>
                </a:tc>
              </a:tr>
              <a:tr h="1303400">
                <a:tc>
                  <a:txBody>
                    <a:bodyPr/>
                    <a:lstStyle/>
                    <a:p>
                      <a:pPr indent="0" lvl="0" marL="0" rtl="0" algn="ctr">
                        <a:spcBef>
                          <a:spcPts val="0"/>
                        </a:spcBef>
                        <a:spcAft>
                          <a:spcPts val="0"/>
                        </a:spcAft>
                        <a:buNone/>
                      </a:pPr>
                      <a:r>
                        <a:rPr b="1" lang="en" sz="1200">
                          <a:latin typeface="Inter"/>
                          <a:ea typeface="Inter"/>
                          <a:cs typeface="Inter"/>
                          <a:sym typeface="Inter"/>
                        </a:rPr>
                        <a:t>Claim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&amp;</a:t>
                      </a:r>
                      <a:br>
                        <a:rPr b="1" lang="en" sz="1200">
                          <a:latin typeface="Inter"/>
                          <a:ea typeface="Inter"/>
                          <a:cs typeface="Inter"/>
                          <a:sym typeface="Inter"/>
                        </a:rPr>
                      </a:br>
                      <a:r>
                        <a:rPr b="1" lang="en" sz="1200">
                          <a:latin typeface="Inter"/>
                          <a:ea typeface="Inter"/>
                          <a:cs typeface="Inter"/>
                          <a:sym typeface="Inter"/>
                        </a:rPr>
                        <a:t>Expand</a:t>
                      </a:r>
                      <a:endParaRPr b="1" sz="1200">
                        <a:latin typeface="Inter"/>
                        <a:ea typeface="Inter"/>
                        <a:cs typeface="Inter"/>
                        <a:sym typeface="Inter"/>
                      </a:endParaRPr>
                    </a:p>
                  </a:txBody>
                  <a:tcPr marT="109725" marB="109725" marR="109725" marL="109725" anchor="ctr"/>
                </a:tc>
                <a:tc>
                  <a:txBody>
                    <a:bodyPr/>
                    <a:lstStyle/>
                    <a:p>
                      <a:pPr indent="0" lvl="0" marL="0" rtl="0" algn="l">
                        <a:spcBef>
                          <a:spcPts val="0"/>
                        </a:spcBef>
                        <a:spcAft>
                          <a:spcPts val="0"/>
                        </a:spcAft>
                        <a:buNone/>
                      </a:pPr>
                      <a:r>
                        <a:rPr lang="en" sz="1100">
                          <a:latin typeface="Inter"/>
                          <a:ea typeface="Inter"/>
                          <a:cs typeface="Inter"/>
                          <a:sym typeface="Inter"/>
                        </a:rPr>
                        <a:t>Makes a claim and clearly states which </a:t>
                      </a:r>
                      <a:r>
                        <a:rPr b="1" lang="en" sz="1100">
                          <a:latin typeface="Inter"/>
                          <a:ea typeface="Inter"/>
                          <a:cs typeface="Inter"/>
                          <a:sym typeface="Inter"/>
                        </a:rPr>
                        <a:t>source</a:t>
                      </a:r>
                      <a:r>
                        <a:rPr lang="en" sz="1100">
                          <a:latin typeface="Inter"/>
                          <a:ea typeface="Inter"/>
                          <a:cs typeface="Inter"/>
                          <a:sym typeface="Inter"/>
                        </a:rPr>
                        <a:t> the information came from. Or, agrees with another person’s claim and supports that claim with new evidence.</a:t>
                      </a:r>
                      <a:endParaRPr sz="1100">
                        <a:latin typeface="Inter"/>
                        <a:ea typeface="Inter"/>
                        <a:cs typeface="Inter"/>
                        <a:sym typeface="Inter"/>
                      </a:endParaRPr>
                    </a:p>
                  </a:txBody>
                  <a:tcPr marT="109725" marB="109725" marR="109725" marL="109725" anchor="ctr"/>
                </a:tc>
                <a:tc>
                  <a:txBody>
                    <a:bodyPr/>
                    <a:lstStyle/>
                    <a:p>
                      <a:pPr indent="0" lvl="0" marL="0" rtl="0" algn="l">
                        <a:spcBef>
                          <a:spcPts val="0"/>
                        </a:spcBef>
                        <a:spcAft>
                          <a:spcPts val="0"/>
                        </a:spcAft>
                        <a:buNone/>
                      </a:pPr>
                      <a:r>
                        <a:rPr i="1" lang="en" sz="1000">
                          <a:solidFill>
                            <a:srgbClr val="000000"/>
                          </a:solidFill>
                          <a:latin typeface="Inter"/>
                          <a:ea typeface="Inter"/>
                          <a:cs typeface="Inter"/>
                          <a:sym typeface="Inter"/>
                        </a:rPr>
                        <a:t>My partner did this at least once. </a:t>
                      </a:r>
                      <a:r>
                        <a:rPr b="1" lang="en" sz="1000">
                          <a:solidFill>
                            <a:srgbClr val="000000"/>
                          </a:solidFill>
                          <a:latin typeface="Inter"/>
                          <a:ea typeface="Inter"/>
                          <a:cs typeface="Inter"/>
                          <a:sym typeface="Inter"/>
                        </a:rPr>
                        <a:t>___YES  ___NO</a:t>
                      </a:r>
                      <a:endParaRPr i="1" sz="10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None/>
                      </a:pPr>
                      <a:r>
                        <a:rPr i="1" lang="en" sz="1000">
                          <a:solidFill>
                            <a:srgbClr val="000000"/>
                          </a:solidFill>
                          <a:latin typeface="Inter"/>
                          <a:ea typeface="Inter"/>
                          <a:cs typeface="Inter"/>
                          <a:sym typeface="Inter"/>
                        </a:rPr>
                        <a:t>What did my partner say or do to earn to do this successfully?</a:t>
                      </a:r>
                      <a:endParaRPr sz="1000">
                        <a:latin typeface="Inter"/>
                        <a:ea typeface="Inter"/>
                        <a:cs typeface="Inter"/>
                        <a:sym typeface="Inter"/>
                      </a:endParaRPr>
                    </a:p>
                  </a:txBody>
                  <a:tcPr marT="109725" marB="109725" marR="109725" marL="109725"/>
                </a:tc>
              </a:tr>
              <a:tr h="1327125">
                <a:tc>
                  <a:txBody>
                    <a:bodyPr/>
                    <a:lstStyle/>
                    <a:p>
                      <a:pPr indent="0" lvl="0" marL="0" rtl="0" algn="ctr">
                        <a:spcBef>
                          <a:spcPts val="0"/>
                        </a:spcBef>
                        <a:spcAft>
                          <a:spcPts val="0"/>
                        </a:spcAft>
                        <a:buNone/>
                      </a:pPr>
                      <a:r>
                        <a:rPr b="1" lang="en" sz="1200">
                          <a:latin typeface="Inter"/>
                          <a:ea typeface="Inter"/>
                          <a:cs typeface="Inter"/>
                          <a:sym typeface="Inter"/>
                        </a:rPr>
                        <a:t>Challenge</a:t>
                      </a:r>
                      <a:endParaRPr sz="1200">
                        <a:latin typeface="Inter"/>
                        <a:ea typeface="Inter"/>
                        <a:cs typeface="Inter"/>
                        <a:sym typeface="Inter"/>
                      </a:endParaRPr>
                    </a:p>
                  </a:txBody>
                  <a:tcPr marT="109725" marB="109725" marR="109725" marL="109725" anchor="ctr"/>
                </a:tc>
                <a:tc>
                  <a:txBody>
                    <a:bodyPr/>
                    <a:lstStyle/>
                    <a:p>
                      <a:pPr indent="0" lvl="0" marL="0" rtl="0" algn="l">
                        <a:spcBef>
                          <a:spcPts val="0"/>
                        </a:spcBef>
                        <a:spcAft>
                          <a:spcPts val="0"/>
                        </a:spcAft>
                        <a:buNone/>
                      </a:pPr>
                      <a:r>
                        <a:rPr lang="en" sz="1100">
                          <a:latin typeface="Inter"/>
                          <a:ea typeface="Inter"/>
                          <a:cs typeface="Inter"/>
                          <a:sym typeface="Inter"/>
                        </a:rPr>
                        <a:t>Explicitly </a:t>
                      </a:r>
                      <a:r>
                        <a:rPr b="1" lang="en" sz="1100">
                          <a:latin typeface="Inter"/>
                          <a:ea typeface="Inter"/>
                          <a:cs typeface="Inter"/>
                          <a:sym typeface="Inter"/>
                        </a:rPr>
                        <a:t>challenges</a:t>
                      </a:r>
                      <a:r>
                        <a:rPr lang="en" sz="1100">
                          <a:latin typeface="Inter"/>
                          <a:ea typeface="Inter"/>
                          <a:cs typeface="Inter"/>
                          <a:sym typeface="Inter"/>
                        </a:rPr>
                        <a:t> another person’s views. </a:t>
                      </a:r>
                      <a:r>
                        <a:rPr b="1" lang="en" sz="1100">
                          <a:latin typeface="Inter"/>
                          <a:ea typeface="Inter"/>
                          <a:cs typeface="Inter"/>
                          <a:sym typeface="Inter"/>
                        </a:rPr>
                        <a:t>Accurately</a:t>
                      </a:r>
                      <a:r>
                        <a:rPr lang="en" sz="1100">
                          <a:latin typeface="Inter"/>
                          <a:ea typeface="Inter"/>
                          <a:cs typeface="Inter"/>
                          <a:sym typeface="Inter"/>
                        </a:rPr>
                        <a:t> summarizes counterclaim before explaining disagreement.</a:t>
                      </a:r>
                      <a:endParaRPr sz="1100">
                        <a:latin typeface="Inter"/>
                        <a:ea typeface="Inter"/>
                        <a:cs typeface="Inter"/>
                        <a:sym typeface="Inter"/>
                      </a:endParaRPr>
                    </a:p>
                  </a:txBody>
                  <a:tcPr marT="109725" marB="109725" marR="109725" marL="109725" anchor="ctr"/>
                </a:tc>
                <a:tc>
                  <a:txBody>
                    <a:bodyPr/>
                    <a:lstStyle/>
                    <a:p>
                      <a:pPr indent="0" lvl="0" marL="0" rtl="0" algn="l">
                        <a:spcBef>
                          <a:spcPts val="0"/>
                        </a:spcBef>
                        <a:spcAft>
                          <a:spcPts val="0"/>
                        </a:spcAft>
                        <a:buNone/>
                      </a:pPr>
                      <a:r>
                        <a:rPr i="1" lang="en" sz="1000">
                          <a:solidFill>
                            <a:srgbClr val="000000"/>
                          </a:solidFill>
                          <a:latin typeface="Inter"/>
                          <a:ea typeface="Inter"/>
                          <a:cs typeface="Inter"/>
                          <a:sym typeface="Inter"/>
                        </a:rPr>
                        <a:t>My partner did this at least once. </a:t>
                      </a:r>
                      <a:r>
                        <a:rPr b="1" lang="en" sz="1000">
                          <a:solidFill>
                            <a:srgbClr val="000000"/>
                          </a:solidFill>
                          <a:latin typeface="Inter"/>
                          <a:ea typeface="Inter"/>
                          <a:cs typeface="Inter"/>
                          <a:sym typeface="Inter"/>
                        </a:rPr>
                        <a:t>___YES  ___NO</a:t>
                      </a:r>
                      <a:endParaRPr i="1" sz="10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None/>
                      </a:pPr>
                      <a:r>
                        <a:rPr i="1" lang="en" sz="1000">
                          <a:solidFill>
                            <a:srgbClr val="000000"/>
                          </a:solidFill>
                          <a:latin typeface="Inter"/>
                          <a:ea typeface="Inter"/>
                          <a:cs typeface="Inter"/>
                          <a:sym typeface="Inter"/>
                        </a:rPr>
                        <a:t>What did my partner say or do to earn to do this successfully?</a:t>
                      </a:r>
                      <a:endParaRPr i="1" sz="1000">
                        <a:solidFill>
                          <a:srgbClr val="000000"/>
                        </a:solidFill>
                        <a:latin typeface="Inter"/>
                        <a:ea typeface="Inter"/>
                        <a:cs typeface="Inter"/>
                        <a:sym typeface="Inter"/>
                      </a:endParaRPr>
                    </a:p>
                  </a:txBody>
                  <a:tcPr marT="109725" marB="109725" marR="109725" marL="109725"/>
                </a:tc>
              </a:tr>
              <a:tr h="1176150">
                <a:tc>
                  <a:txBody>
                    <a:bodyPr/>
                    <a:lstStyle/>
                    <a:p>
                      <a:pPr indent="0" lvl="0" marL="0" rtl="0" algn="ctr">
                        <a:spcBef>
                          <a:spcPts val="0"/>
                        </a:spcBef>
                        <a:spcAft>
                          <a:spcPts val="0"/>
                        </a:spcAft>
                        <a:buNone/>
                      </a:pPr>
                      <a:r>
                        <a:rPr b="1" lang="en" sz="1200">
                          <a:latin typeface="Inter"/>
                          <a:ea typeface="Inter"/>
                          <a:cs typeface="Inter"/>
                          <a:sym typeface="Inter"/>
                        </a:rPr>
                        <a:t>Encourage</a:t>
                      </a:r>
                      <a:endParaRPr b="1" sz="1200">
                        <a:latin typeface="Inter"/>
                        <a:ea typeface="Inter"/>
                        <a:cs typeface="Inter"/>
                        <a:sym typeface="Inter"/>
                      </a:endParaRPr>
                    </a:p>
                  </a:txBody>
                  <a:tcPr marT="109725" marB="109725" marR="109725" marL="109725" anchor="ctr"/>
                </a:tc>
                <a:tc>
                  <a:txBody>
                    <a:bodyPr/>
                    <a:lstStyle/>
                    <a:p>
                      <a:pPr indent="0" lvl="0" marL="0" rtl="0" algn="l">
                        <a:spcBef>
                          <a:spcPts val="0"/>
                        </a:spcBef>
                        <a:spcAft>
                          <a:spcPts val="0"/>
                        </a:spcAft>
                        <a:buNone/>
                      </a:pPr>
                      <a:r>
                        <a:rPr b="1" lang="en" sz="1100">
                          <a:latin typeface="Inter"/>
                          <a:ea typeface="Inter"/>
                          <a:cs typeface="Inter"/>
                          <a:sym typeface="Inter"/>
                        </a:rPr>
                        <a:t>Encourages</a:t>
                      </a:r>
                      <a:r>
                        <a:rPr lang="en" sz="1100">
                          <a:latin typeface="Inter"/>
                          <a:ea typeface="Inter"/>
                          <a:cs typeface="Inter"/>
                          <a:sym typeface="Inter"/>
                        </a:rPr>
                        <a:t> peers to engage in dialogue. Uses </a:t>
                      </a:r>
                      <a:r>
                        <a:rPr lang="en" sz="1100">
                          <a:latin typeface="Inter"/>
                          <a:ea typeface="Inter"/>
                          <a:cs typeface="Inter"/>
                          <a:sym typeface="Inter"/>
                        </a:rPr>
                        <a:t>targeted probing questions</a:t>
                      </a:r>
                      <a:r>
                        <a:rPr lang="en" sz="1100">
                          <a:latin typeface="Inter"/>
                          <a:ea typeface="Inter"/>
                          <a:cs typeface="Inter"/>
                          <a:sym typeface="Inter"/>
                        </a:rPr>
                        <a:t> to get target responses.</a:t>
                      </a:r>
                      <a:endParaRPr sz="1100">
                        <a:latin typeface="Inter"/>
                        <a:ea typeface="Inter"/>
                        <a:cs typeface="Inter"/>
                        <a:sym typeface="Inter"/>
                      </a:endParaRPr>
                    </a:p>
                  </a:txBody>
                  <a:tcPr marT="109725" marB="109725" marR="109725" marL="109725" anchor="ctr"/>
                </a:tc>
                <a:tc>
                  <a:txBody>
                    <a:bodyPr/>
                    <a:lstStyle/>
                    <a:p>
                      <a:pPr indent="0" lvl="0" marL="0" rtl="0" algn="l">
                        <a:spcBef>
                          <a:spcPts val="0"/>
                        </a:spcBef>
                        <a:spcAft>
                          <a:spcPts val="0"/>
                        </a:spcAft>
                        <a:buNone/>
                      </a:pPr>
                      <a:r>
                        <a:rPr i="1" lang="en" sz="1000">
                          <a:solidFill>
                            <a:srgbClr val="000000"/>
                          </a:solidFill>
                          <a:latin typeface="Inter"/>
                          <a:ea typeface="Inter"/>
                          <a:cs typeface="Inter"/>
                          <a:sym typeface="Inter"/>
                        </a:rPr>
                        <a:t>My partner did this at least once. </a:t>
                      </a:r>
                      <a:r>
                        <a:rPr b="1" lang="en" sz="1000">
                          <a:solidFill>
                            <a:srgbClr val="000000"/>
                          </a:solidFill>
                          <a:latin typeface="Inter"/>
                          <a:ea typeface="Inter"/>
                          <a:cs typeface="Inter"/>
                          <a:sym typeface="Inter"/>
                        </a:rPr>
                        <a:t>___YES  ___NO</a:t>
                      </a:r>
                      <a:endParaRPr i="1" sz="10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None/>
                      </a:pPr>
                      <a:r>
                        <a:rPr i="1" lang="en" sz="1000">
                          <a:solidFill>
                            <a:srgbClr val="000000"/>
                          </a:solidFill>
                          <a:latin typeface="Inter"/>
                          <a:ea typeface="Inter"/>
                          <a:cs typeface="Inter"/>
                          <a:sym typeface="Inter"/>
                        </a:rPr>
                        <a:t>What did my partner say or do to earn to do this successfully?</a:t>
                      </a:r>
                      <a:endParaRPr sz="1000">
                        <a:latin typeface="Inter"/>
                        <a:ea typeface="Inter"/>
                        <a:cs typeface="Inter"/>
                        <a:sym typeface="Inter"/>
                      </a:endParaRPr>
                    </a:p>
                  </a:txBody>
                  <a:tcPr marT="109725" marB="109725" marR="109725" marL="109725"/>
                </a:tc>
              </a:tr>
            </a:tbl>
          </a:graphicData>
        </a:graphic>
      </p:graphicFrame>
      <p:graphicFrame>
        <p:nvGraphicFramePr>
          <p:cNvPr id="58" name="Google Shape;58;p13"/>
          <p:cNvGraphicFramePr/>
          <p:nvPr/>
        </p:nvGraphicFramePr>
        <p:xfrm>
          <a:off x="420125" y="8791138"/>
          <a:ext cx="3000000" cy="3000000"/>
        </p:xfrm>
        <a:graphic>
          <a:graphicData uri="http://schemas.openxmlformats.org/drawingml/2006/table">
            <a:tbl>
              <a:tblPr>
                <a:noFill/>
                <a:tableStyleId>{1E29BDF7-1342-405F-B9C4-2C16B7887F6E}</a:tableStyleId>
              </a:tblPr>
              <a:tblGrid>
                <a:gridCol w="1386425"/>
                <a:gridCol w="1386425"/>
                <a:gridCol w="1386425"/>
                <a:gridCol w="1386425"/>
                <a:gridCol w="1386425"/>
              </a:tblGrid>
              <a:tr h="381000">
                <a:tc gridSpan="5">
                  <a:txBody>
                    <a:bodyPr/>
                    <a:lstStyle/>
                    <a:p>
                      <a:pPr indent="0" lvl="0" marL="0" rtl="0" algn="r">
                        <a:spcBef>
                          <a:spcPts val="0"/>
                        </a:spcBef>
                        <a:spcAft>
                          <a:spcPts val="0"/>
                        </a:spcAft>
                        <a:buNone/>
                      </a:pPr>
                      <a:r>
                        <a:rPr lang="en" sz="1100">
                          <a:solidFill>
                            <a:srgbClr val="000000"/>
                          </a:solidFill>
                          <a:latin typeface="Inter"/>
                          <a:ea typeface="Inter"/>
                          <a:cs typeface="Inter"/>
                          <a:sym typeface="Inter"/>
                        </a:rPr>
                        <a:t>My partner successfully implemented __/4 Strategies.                                             </a:t>
                      </a:r>
                      <a:r>
                        <a:rPr b="1" lang="en" sz="1100">
                          <a:solidFill>
                            <a:srgbClr val="000000"/>
                          </a:solidFill>
                          <a:latin typeface="Inter"/>
                          <a:ea typeface="Inter"/>
                          <a:cs typeface="Inter"/>
                          <a:sym typeface="Inter"/>
                        </a:rPr>
                        <a:t>Total Score: ___/10</a:t>
                      </a:r>
                      <a:endParaRPr b="1" sz="11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hMerge="1"/>
                <a:tc hMerge="1"/>
                <a:tc hMerge="1"/>
              </a:tr>
              <a:tr h="381000">
                <a:tc>
                  <a:txBody>
                    <a:bodyPr/>
                    <a:lstStyle/>
                    <a:p>
                      <a:pPr indent="0" lvl="0" marL="0" rtl="0" algn="l">
                        <a:spcBef>
                          <a:spcPts val="0"/>
                        </a:spcBef>
                        <a:spcAft>
                          <a:spcPts val="0"/>
                        </a:spcAft>
                        <a:buNone/>
                      </a:pPr>
                      <a:r>
                        <a:rPr lang="en" sz="1000">
                          <a:latin typeface="Inter"/>
                          <a:ea typeface="Inter"/>
                          <a:cs typeface="Inter"/>
                          <a:sym typeface="Inter"/>
                        </a:rPr>
                        <a:t>4 Strategies: 10 pts.</a:t>
                      </a:r>
                      <a:endParaRPr sz="10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3 Strategies: 9 pts.</a:t>
                      </a:r>
                      <a:endParaRPr sz="1000">
                        <a:latin typeface="Inter"/>
                        <a:ea typeface="Inter"/>
                        <a:cs typeface="Inter"/>
                        <a:sym typeface="Inter"/>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2 strategies: 7 pts</a:t>
                      </a:r>
                      <a:endParaRPr sz="1000">
                        <a:latin typeface="Inter"/>
                        <a:ea typeface="Inter"/>
                        <a:cs typeface="Inter"/>
                        <a:sym typeface="Inter"/>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1 strategy: 5 points</a:t>
                      </a:r>
                      <a:endParaRPr sz="1000">
                        <a:latin typeface="Inter"/>
                        <a:ea typeface="Inter"/>
                        <a:cs typeface="Inter"/>
                        <a:sym typeface="Inter"/>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0 strategies: 0 pts.</a:t>
                      </a:r>
                      <a:endParaRPr sz="1000">
                        <a:latin typeface="Inter"/>
                        <a:ea typeface="Inter"/>
                        <a:cs typeface="Inter"/>
                        <a:sym typeface="Inter"/>
                      </a:endParaRPr>
                    </a:p>
                  </a:txBody>
                  <a:tcPr marT="91425" marB="91425" marR="91425" marL="91425">
                    <a:lnL cap="flat" cmpd="sng" w="9525">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59" name="Google Shape;59;p13"/>
          <p:cNvSpPr txBox="1"/>
          <p:nvPr/>
        </p:nvSpPr>
        <p:spPr>
          <a:xfrm>
            <a:off x="453450" y="2271550"/>
            <a:ext cx="6865500" cy="562200"/>
          </a:xfrm>
          <a:prstGeom prst="rect">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lnSpc>
                <a:spcPct val="150000"/>
              </a:lnSpc>
              <a:spcBef>
                <a:spcPts val="0"/>
              </a:spcBef>
              <a:spcAft>
                <a:spcPts val="0"/>
              </a:spcAft>
              <a:buNone/>
            </a:pPr>
            <a:r>
              <a:rPr lang="en" sz="1000">
                <a:solidFill>
                  <a:srgbClr val="000000"/>
                </a:solidFill>
                <a:latin typeface="Inter"/>
                <a:ea typeface="Inter"/>
                <a:cs typeface="Inter"/>
                <a:sym typeface="Inter"/>
              </a:rPr>
              <a:t>Participant Name: _________________________                               Observer Name: _________________________</a:t>
            </a:r>
            <a:endParaRPr sz="1000">
              <a:solidFill>
                <a:srgbClr val="000000"/>
              </a:solidFill>
              <a:latin typeface="Inter"/>
              <a:ea typeface="Inter"/>
              <a:cs typeface="Inter"/>
              <a:sym typeface="Inter"/>
            </a:endParaRPr>
          </a:p>
          <a:p>
            <a:pPr indent="0" lvl="0" marL="0" rtl="0" algn="ctr">
              <a:lnSpc>
                <a:spcPct val="150000"/>
              </a:lnSpc>
              <a:spcBef>
                <a:spcPts val="0"/>
              </a:spcBef>
              <a:spcAft>
                <a:spcPts val="0"/>
              </a:spcAft>
              <a:buNone/>
            </a:pPr>
            <a:r>
              <a:rPr lang="en" sz="1000">
                <a:latin typeface="Inter"/>
                <a:ea typeface="Inter"/>
                <a:cs typeface="Inter"/>
                <a:sym typeface="Inter"/>
              </a:rPr>
              <a:t>Seminar Topic: _____________________________________________________</a:t>
            </a:r>
            <a:endParaRPr sz="1000">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5" name="Google Shape;65;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7" name="Google Shape;67;p14"/>
          <p:cNvSpPr txBox="1"/>
          <p:nvPr/>
        </p:nvSpPr>
        <p:spPr>
          <a:xfrm>
            <a:off x="0" y="0"/>
            <a:ext cx="77724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Halant"/>
                <a:ea typeface="Halant"/>
                <a:cs typeface="Halant"/>
                <a:sym typeface="Halant"/>
              </a:rPr>
              <a:t>Post Seminar</a:t>
            </a:r>
            <a:endParaRPr sz="1600">
              <a:latin typeface="Halant"/>
              <a:ea typeface="Halant"/>
              <a:cs typeface="Halant"/>
              <a:sym typeface="Halant"/>
            </a:endParaRPr>
          </a:p>
          <a:p>
            <a:pPr indent="0" lvl="0" marL="0" rtl="0" algn="ctr">
              <a:spcBef>
                <a:spcPts val="0"/>
              </a:spcBef>
              <a:spcAft>
                <a:spcPts val="0"/>
              </a:spcAft>
              <a:buNone/>
            </a:pPr>
            <a:r>
              <a:rPr lang="en" sz="1800">
                <a:latin typeface="Plus Jakarta Sans Medium"/>
                <a:ea typeface="Plus Jakarta Sans Medium"/>
                <a:cs typeface="Plus Jakarta Sans Medium"/>
                <a:sym typeface="Plus Jakarta Sans Medium"/>
              </a:rPr>
              <a:t>Socratic Seminar Self Assessment</a:t>
            </a:r>
            <a:endParaRPr sz="1800">
              <a:latin typeface="Plus Jakarta Sans Medium"/>
              <a:ea typeface="Plus Jakarta Sans Medium"/>
              <a:cs typeface="Plus Jakarta Sans Medium"/>
              <a:sym typeface="Plus Jakarta Sans Medium"/>
            </a:endParaRPr>
          </a:p>
        </p:txBody>
      </p:sp>
      <p:sp>
        <p:nvSpPr>
          <p:cNvPr id="68" name="Google Shape;68;p14"/>
          <p:cNvSpPr txBox="1"/>
          <p:nvPr/>
        </p:nvSpPr>
        <p:spPr>
          <a:xfrm>
            <a:off x="446700" y="6853617"/>
            <a:ext cx="6879000" cy="23406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457200" rtl="0" algn="l">
              <a:spcBef>
                <a:spcPts val="0"/>
              </a:spcBef>
              <a:spcAft>
                <a:spcPts val="0"/>
              </a:spcAft>
              <a:buNone/>
            </a:pPr>
            <a:r>
              <a:rPr lang="en" sz="1200">
                <a:latin typeface="Inter"/>
                <a:ea typeface="Inter"/>
                <a:cs typeface="Inter"/>
                <a:sym typeface="Inter"/>
              </a:rPr>
              <a:t>Part of historical empathy is understanding that there are multiple perspectives to any historical question. </a:t>
            </a:r>
            <a:r>
              <a:rPr b="1" lang="en" sz="1200">
                <a:latin typeface="Inter"/>
                <a:ea typeface="Inter"/>
                <a:cs typeface="Inter"/>
                <a:sym typeface="Inter"/>
              </a:rPr>
              <a:t>What is one way that you witnessed multiple perspectives during the Socratic Seminar?</a:t>
            </a:r>
            <a:endParaRPr b="1" sz="1200">
              <a:latin typeface="Inter"/>
              <a:ea typeface="Inter"/>
              <a:cs typeface="Inter"/>
              <a:sym typeface="Inter"/>
            </a:endParaRPr>
          </a:p>
        </p:txBody>
      </p:sp>
      <p:sp>
        <p:nvSpPr>
          <p:cNvPr id="69" name="Google Shape;69;p14"/>
          <p:cNvSpPr txBox="1"/>
          <p:nvPr/>
        </p:nvSpPr>
        <p:spPr>
          <a:xfrm>
            <a:off x="2379550" y="1290800"/>
            <a:ext cx="4914300" cy="380100"/>
          </a:xfrm>
          <a:prstGeom prst="rect">
            <a:avLst/>
          </a:prstGeom>
          <a:noFill/>
          <a:ln>
            <a:noFill/>
          </a:ln>
        </p:spPr>
        <p:txBody>
          <a:bodyPr anchorCtr="0" anchor="ctr" bIns="96675" lIns="96675" spcFirstLastPara="1" rIns="96675" wrap="square" tIns="96675">
            <a:spAutoFit/>
          </a:bodyPr>
          <a:lstStyle/>
          <a:p>
            <a:pPr indent="0" lvl="0" marL="0" rtl="0" algn="ctr">
              <a:spcBef>
                <a:spcPts val="0"/>
              </a:spcBef>
              <a:spcAft>
                <a:spcPts val="0"/>
              </a:spcAft>
              <a:buNone/>
            </a:pPr>
            <a:r>
              <a:rPr lang="en" sz="1200">
                <a:solidFill>
                  <a:srgbClr val="000000"/>
                </a:solidFill>
                <a:latin typeface="Inter"/>
                <a:ea typeface="Inter"/>
                <a:cs typeface="Inter"/>
                <a:sym typeface="Inter"/>
              </a:rPr>
              <a:t>Seminar Topic: ______________________________________</a:t>
            </a:r>
            <a:endParaRPr sz="1200">
              <a:latin typeface="Inter"/>
              <a:ea typeface="Inter"/>
              <a:cs typeface="Inter"/>
              <a:sym typeface="Inter"/>
            </a:endParaRPr>
          </a:p>
        </p:txBody>
      </p:sp>
      <p:graphicFrame>
        <p:nvGraphicFramePr>
          <p:cNvPr id="70" name="Google Shape;70;p14"/>
          <p:cNvGraphicFramePr/>
          <p:nvPr/>
        </p:nvGraphicFramePr>
        <p:xfrm>
          <a:off x="486531" y="2087048"/>
          <a:ext cx="3000000" cy="3000000"/>
        </p:xfrm>
        <a:graphic>
          <a:graphicData uri="http://schemas.openxmlformats.org/drawingml/2006/table">
            <a:tbl>
              <a:tblPr>
                <a:noFill/>
                <a:tableStyleId>{1E29BDF7-1342-405F-B9C4-2C16B7887F6E}</a:tableStyleId>
              </a:tblPr>
              <a:tblGrid>
                <a:gridCol w="3399675"/>
                <a:gridCol w="3399675"/>
              </a:tblGrid>
              <a:tr h="2706300">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Which of the 4 strategies do you feel you used most effectively?</a:t>
                      </a:r>
                      <a:endParaRPr sz="1200">
                        <a:solidFill>
                          <a:srgbClr val="000000"/>
                        </a:solidFill>
                        <a:latin typeface="Inter"/>
                        <a:ea typeface="Inter"/>
                        <a:cs typeface="Inter"/>
                        <a:sym typeface="Inter"/>
                      </a:endParaRPr>
                    </a:p>
                    <a:p>
                      <a:pPr indent="0" lvl="0" marL="0" rtl="0" algn="ctr">
                        <a:spcBef>
                          <a:spcPts val="0"/>
                        </a:spcBef>
                        <a:spcAft>
                          <a:spcPts val="0"/>
                        </a:spcAft>
                        <a:buNone/>
                      </a:pPr>
                      <a:r>
                        <a:t/>
                      </a:r>
                      <a:endParaRPr b="1" sz="1300">
                        <a:solidFill>
                          <a:srgbClr val="000000"/>
                        </a:solidFill>
                        <a:latin typeface="Inter"/>
                        <a:ea typeface="Inter"/>
                        <a:cs typeface="Inter"/>
                        <a:sym typeface="Inter"/>
                      </a:endParaRPr>
                    </a:p>
                    <a:p>
                      <a:pPr indent="-323850" lvl="0" marL="482600" rtl="0" algn="l">
                        <a:spcBef>
                          <a:spcPts val="0"/>
                        </a:spcBef>
                        <a:spcAft>
                          <a:spcPts val="0"/>
                        </a:spcAft>
                        <a:buClr>
                          <a:srgbClr val="000000"/>
                        </a:buClr>
                        <a:buSzPts val="1300"/>
                        <a:buFont typeface="Inter"/>
                        <a:buChar char="❏"/>
                      </a:pPr>
                      <a:r>
                        <a:rPr lang="en" sz="1300">
                          <a:solidFill>
                            <a:srgbClr val="000000"/>
                          </a:solidFill>
                          <a:latin typeface="Inter"/>
                          <a:ea typeface="Inter"/>
                          <a:cs typeface="Inter"/>
                          <a:sym typeface="Inter"/>
                        </a:rPr>
                        <a:t>Introduce &amp; Clarify</a:t>
                      </a:r>
                      <a:endParaRPr sz="1300">
                        <a:solidFill>
                          <a:srgbClr val="000000"/>
                        </a:solidFill>
                        <a:latin typeface="Inter"/>
                        <a:ea typeface="Inter"/>
                        <a:cs typeface="Inter"/>
                        <a:sym typeface="Inter"/>
                      </a:endParaRPr>
                    </a:p>
                    <a:p>
                      <a:pPr indent="-323850" lvl="0" marL="482600" rtl="0" algn="l">
                        <a:spcBef>
                          <a:spcPts val="0"/>
                        </a:spcBef>
                        <a:spcAft>
                          <a:spcPts val="0"/>
                        </a:spcAft>
                        <a:buClr>
                          <a:srgbClr val="000000"/>
                        </a:buClr>
                        <a:buSzPts val="1300"/>
                        <a:buFont typeface="Inter"/>
                        <a:buChar char="❏"/>
                      </a:pPr>
                      <a:r>
                        <a:rPr lang="en" sz="1300">
                          <a:solidFill>
                            <a:srgbClr val="000000"/>
                          </a:solidFill>
                          <a:latin typeface="Inter"/>
                          <a:ea typeface="Inter"/>
                          <a:cs typeface="Inter"/>
                          <a:sym typeface="Inter"/>
                        </a:rPr>
                        <a:t>Claim &amp; Expand</a:t>
                      </a:r>
                      <a:endParaRPr sz="1300">
                        <a:solidFill>
                          <a:srgbClr val="000000"/>
                        </a:solidFill>
                        <a:latin typeface="Inter"/>
                        <a:ea typeface="Inter"/>
                        <a:cs typeface="Inter"/>
                        <a:sym typeface="Inter"/>
                      </a:endParaRPr>
                    </a:p>
                    <a:p>
                      <a:pPr indent="-323850" lvl="0" marL="482600" rtl="0" algn="l">
                        <a:spcBef>
                          <a:spcPts val="0"/>
                        </a:spcBef>
                        <a:spcAft>
                          <a:spcPts val="0"/>
                        </a:spcAft>
                        <a:buClr>
                          <a:srgbClr val="000000"/>
                        </a:buClr>
                        <a:buSzPts val="1300"/>
                        <a:buFont typeface="Inter"/>
                        <a:buChar char="❏"/>
                      </a:pPr>
                      <a:r>
                        <a:rPr lang="en" sz="1300">
                          <a:solidFill>
                            <a:srgbClr val="000000"/>
                          </a:solidFill>
                          <a:latin typeface="Inter"/>
                          <a:ea typeface="Inter"/>
                          <a:cs typeface="Inter"/>
                          <a:sym typeface="Inter"/>
                        </a:rPr>
                        <a:t>Challenge</a:t>
                      </a:r>
                      <a:endParaRPr sz="1300">
                        <a:solidFill>
                          <a:srgbClr val="000000"/>
                        </a:solidFill>
                        <a:latin typeface="Inter"/>
                        <a:ea typeface="Inter"/>
                        <a:cs typeface="Inter"/>
                        <a:sym typeface="Inter"/>
                      </a:endParaRPr>
                    </a:p>
                    <a:p>
                      <a:pPr indent="-323850" lvl="0" marL="482600" rtl="0" algn="l">
                        <a:spcBef>
                          <a:spcPts val="0"/>
                        </a:spcBef>
                        <a:spcAft>
                          <a:spcPts val="0"/>
                        </a:spcAft>
                        <a:buClr>
                          <a:srgbClr val="000000"/>
                        </a:buClr>
                        <a:buSzPts val="1300"/>
                        <a:buFont typeface="Inter"/>
                        <a:buChar char="❏"/>
                      </a:pPr>
                      <a:r>
                        <a:rPr lang="en" sz="1300">
                          <a:solidFill>
                            <a:srgbClr val="000000"/>
                          </a:solidFill>
                          <a:latin typeface="Inter"/>
                          <a:ea typeface="Inter"/>
                          <a:cs typeface="Inter"/>
                          <a:sym typeface="Inter"/>
                        </a:rPr>
                        <a:t>Encourage</a:t>
                      </a:r>
                      <a:endParaRPr sz="1300">
                        <a:solidFill>
                          <a:srgbClr val="000000"/>
                        </a:solidFill>
                        <a:latin typeface="Inter"/>
                        <a:ea typeface="Inter"/>
                        <a:cs typeface="Inter"/>
                        <a:sym typeface="Inter"/>
                      </a:endParaRPr>
                    </a:p>
                    <a:p>
                      <a:pPr indent="0" lvl="0" marL="0" rtl="0" algn="l">
                        <a:spcBef>
                          <a:spcPts val="0"/>
                        </a:spcBef>
                        <a:spcAft>
                          <a:spcPts val="0"/>
                        </a:spcAft>
                        <a:buNone/>
                      </a:pPr>
                      <a:r>
                        <a:t/>
                      </a:r>
                      <a:endParaRPr sz="800">
                        <a:latin typeface="Inter"/>
                        <a:ea typeface="Inter"/>
                        <a:cs typeface="Inter"/>
                        <a:sym typeface="Inter"/>
                      </a:endParaRPr>
                    </a:p>
                    <a:p>
                      <a:pPr indent="0" lvl="0" marL="0" rtl="0" algn="ctr">
                        <a:spcBef>
                          <a:spcPts val="0"/>
                        </a:spcBef>
                        <a:spcAft>
                          <a:spcPts val="0"/>
                        </a:spcAft>
                        <a:buClr>
                          <a:srgbClr val="000000"/>
                        </a:buClr>
                        <a:buSzPts val="1100"/>
                        <a:buFont typeface="Arial"/>
                        <a:buNone/>
                      </a:pPr>
                      <a:r>
                        <a:rPr lang="en" sz="1300">
                          <a:solidFill>
                            <a:srgbClr val="000000"/>
                          </a:solidFill>
                          <a:latin typeface="Inter"/>
                          <a:ea typeface="Inter"/>
                          <a:cs typeface="Inter"/>
                          <a:sym typeface="Inter"/>
                        </a:rPr>
                        <a:t>Why?</a:t>
                      </a:r>
                      <a:endParaRPr sz="15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What was the most helpful feedback from your partner? Based on that feedback or your own reflection, where would you like to grow for the next socratic seminar? Explain</a:t>
                      </a:r>
                      <a:endParaRPr sz="1200">
                        <a:solidFill>
                          <a:srgbClr val="000000"/>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772700">
                <a:tc gridSpan="2">
                  <a:txBody>
                    <a:bodyPr/>
                    <a:lstStyle/>
                    <a:p>
                      <a:pPr indent="0" lvl="0" marL="0" rtl="0" algn="ctr">
                        <a:spcBef>
                          <a:spcPts val="0"/>
                        </a:spcBef>
                        <a:spcAft>
                          <a:spcPts val="0"/>
                        </a:spcAft>
                        <a:buNone/>
                      </a:pPr>
                      <a:r>
                        <a:rPr lang="en" sz="1200">
                          <a:latin typeface="Inter"/>
                          <a:ea typeface="Inter"/>
                          <a:cs typeface="Inter"/>
                          <a:sym typeface="Inter"/>
                        </a:rPr>
                        <a:t>Describe one example of how your thinking was either challenged or affirmed by something someone else said. </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1" name="Google Shape;71;p14"/>
          <p:cNvSpPr txBox="1"/>
          <p:nvPr/>
        </p:nvSpPr>
        <p:spPr>
          <a:xfrm>
            <a:off x="494638" y="1026938"/>
            <a:ext cx="1884900" cy="907800"/>
          </a:xfrm>
          <a:prstGeom prst="rect">
            <a:avLst/>
          </a:prstGeom>
          <a:noFill/>
          <a:ln cap="flat" cmpd="sng" w="9525">
            <a:solidFill>
              <a:srgbClr val="000000"/>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rgbClr val="000000"/>
                </a:solidFill>
                <a:latin typeface="Inter"/>
                <a:ea typeface="Inter"/>
                <a:cs typeface="Inter"/>
                <a:sym typeface="Inter"/>
              </a:rPr>
              <a:t>Name:</a:t>
            </a:r>
            <a:endParaRPr sz="1100">
              <a:solidFill>
                <a:srgbClr val="000000"/>
              </a:solidFill>
              <a:latin typeface="Inter"/>
              <a:ea typeface="Inter"/>
              <a:cs typeface="Inter"/>
              <a:sym typeface="Inter"/>
            </a:endParaRPr>
          </a:p>
          <a:p>
            <a:pPr indent="0" lvl="0" marL="0" rtl="0" algn="l">
              <a:spcBef>
                <a:spcPts val="0"/>
              </a:spcBef>
              <a:spcAft>
                <a:spcPts val="0"/>
              </a:spcAft>
              <a:buNone/>
            </a:pPr>
            <a:r>
              <a:t/>
            </a:r>
            <a:endParaRPr sz="600">
              <a:solidFill>
                <a:srgbClr val="000000"/>
              </a:solidFill>
              <a:latin typeface="Inter"/>
              <a:ea typeface="Inter"/>
              <a:cs typeface="Inter"/>
              <a:sym typeface="Inter"/>
            </a:endParaRPr>
          </a:p>
          <a:p>
            <a:pPr indent="0" lvl="0" marL="0" rtl="0" algn="l">
              <a:spcBef>
                <a:spcPts val="0"/>
              </a:spcBef>
              <a:spcAft>
                <a:spcPts val="0"/>
              </a:spcAft>
              <a:buNone/>
            </a:pPr>
            <a:r>
              <a:rPr lang="en" sz="1100">
                <a:solidFill>
                  <a:srgbClr val="000000"/>
                </a:solidFill>
                <a:latin typeface="Inter"/>
                <a:ea typeface="Inter"/>
                <a:cs typeface="Inter"/>
                <a:sym typeface="Inter"/>
              </a:rPr>
              <a:t>Date:</a:t>
            </a:r>
            <a:endParaRPr sz="1100">
              <a:solidFill>
                <a:srgbClr val="000000"/>
              </a:solidFill>
              <a:latin typeface="Inter"/>
              <a:ea typeface="Inter"/>
              <a:cs typeface="Inter"/>
              <a:sym typeface="Inter"/>
            </a:endParaRPr>
          </a:p>
          <a:p>
            <a:pPr indent="0" lvl="0" marL="0" rtl="0" algn="l">
              <a:spcBef>
                <a:spcPts val="0"/>
              </a:spcBef>
              <a:spcAft>
                <a:spcPts val="0"/>
              </a:spcAft>
              <a:buNone/>
            </a:pPr>
            <a:r>
              <a:t/>
            </a:r>
            <a:endParaRPr sz="600">
              <a:solidFill>
                <a:srgbClr val="000000"/>
              </a:solidFill>
              <a:latin typeface="Inter"/>
              <a:ea typeface="Inter"/>
              <a:cs typeface="Inter"/>
              <a:sym typeface="Inter"/>
            </a:endParaRPr>
          </a:p>
          <a:p>
            <a:pPr indent="0" lvl="0" marL="0" rtl="0" algn="l">
              <a:spcBef>
                <a:spcPts val="0"/>
              </a:spcBef>
              <a:spcAft>
                <a:spcPts val="0"/>
              </a:spcAft>
              <a:buNone/>
            </a:pPr>
            <a:r>
              <a:rPr lang="en" sz="1100">
                <a:solidFill>
                  <a:srgbClr val="000000"/>
                </a:solidFill>
                <a:latin typeface="Inter"/>
                <a:ea typeface="Inter"/>
                <a:cs typeface="Inter"/>
                <a:sym typeface="Inter"/>
              </a:rPr>
              <a:t>Class:</a:t>
            </a:r>
            <a:endParaRPr sz="1100">
              <a:solidFill>
                <a:srgbClr val="000000"/>
              </a:solidFill>
              <a:latin typeface="Inter"/>
              <a:ea typeface="Inter"/>
              <a:cs typeface="Inter"/>
              <a:sym typeface="Inter"/>
            </a:endParaRPr>
          </a:p>
        </p:txBody>
      </p:sp>
      <p:pic>
        <p:nvPicPr>
          <p:cNvPr id="72" name="Google Shape;72;p14"/>
          <p:cNvPicPr preferRelativeResize="0"/>
          <p:nvPr/>
        </p:nvPicPr>
        <p:blipFill>
          <a:blip r:embed="rId4">
            <a:alphaModFix/>
          </a:blip>
          <a:stretch>
            <a:fillRect/>
          </a:stretch>
        </p:blipFill>
        <p:spPr>
          <a:xfrm flipH="1">
            <a:off x="538975" y="7595925"/>
            <a:ext cx="431175" cy="4311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pic>
        <p:nvPicPr>
          <p:cNvPr id="77" name="Google Shape;77;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8" name="Google Shape;78;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0" name="Google Shape;80;p15"/>
          <p:cNvSpPr txBox="1"/>
          <p:nvPr/>
        </p:nvSpPr>
        <p:spPr>
          <a:xfrm>
            <a:off x="0" y="0"/>
            <a:ext cx="77724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Halant"/>
                <a:ea typeface="Halant"/>
                <a:cs typeface="Halant"/>
                <a:sym typeface="Halant"/>
              </a:rPr>
              <a:t>Post Seminar</a:t>
            </a:r>
            <a:endParaRPr sz="1600">
              <a:latin typeface="Halant"/>
              <a:ea typeface="Halant"/>
              <a:cs typeface="Halant"/>
              <a:sym typeface="Halant"/>
            </a:endParaRPr>
          </a:p>
          <a:p>
            <a:pPr indent="0" lvl="0" marL="0" rtl="0" algn="ctr">
              <a:spcBef>
                <a:spcPts val="0"/>
              </a:spcBef>
              <a:spcAft>
                <a:spcPts val="0"/>
              </a:spcAft>
              <a:buNone/>
            </a:pPr>
            <a:r>
              <a:rPr lang="en" sz="1800">
                <a:latin typeface="Plus Jakarta Sans Medium"/>
                <a:ea typeface="Plus Jakarta Sans Medium"/>
                <a:cs typeface="Plus Jakarta Sans Medium"/>
                <a:sym typeface="Plus Jakarta Sans Medium"/>
              </a:rPr>
              <a:t>Socratic Seminar Self Assessment (exemplar)</a:t>
            </a:r>
            <a:endParaRPr sz="1800">
              <a:latin typeface="Plus Jakarta Sans Medium"/>
              <a:ea typeface="Plus Jakarta Sans Medium"/>
              <a:cs typeface="Plus Jakarta Sans Medium"/>
              <a:sym typeface="Plus Jakarta Sans Medium"/>
            </a:endParaRPr>
          </a:p>
        </p:txBody>
      </p:sp>
      <p:sp>
        <p:nvSpPr>
          <p:cNvPr id="81" name="Google Shape;81;p15"/>
          <p:cNvSpPr txBox="1"/>
          <p:nvPr/>
        </p:nvSpPr>
        <p:spPr>
          <a:xfrm>
            <a:off x="446700" y="6824029"/>
            <a:ext cx="6879000" cy="23703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457200" rtl="0" algn="l">
              <a:spcBef>
                <a:spcPts val="0"/>
              </a:spcBef>
              <a:spcAft>
                <a:spcPts val="0"/>
              </a:spcAft>
              <a:buNone/>
            </a:pPr>
            <a:r>
              <a:rPr lang="en" sz="1200">
                <a:latin typeface="Inter"/>
                <a:ea typeface="Inter"/>
                <a:cs typeface="Inter"/>
                <a:sym typeface="Inter"/>
              </a:rPr>
              <a:t>Part of historical empathy is understanding that there are multiple perspectives to any historical question. </a:t>
            </a:r>
            <a:r>
              <a:rPr b="1" lang="en" sz="1200">
                <a:latin typeface="Inter"/>
                <a:ea typeface="Inter"/>
                <a:cs typeface="Inter"/>
                <a:sym typeface="Inter"/>
              </a:rPr>
              <a:t>What is one way that you witnessed multiple perspectives during the Socratic Seminar?</a:t>
            </a:r>
            <a:endParaRPr b="1" sz="1200">
              <a:latin typeface="Inter"/>
              <a:ea typeface="Inter"/>
              <a:cs typeface="Inter"/>
              <a:sym typeface="Inter"/>
            </a:endParaRPr>
          </a:p>
          <a:p>
            <a:pPr indent="0" lvl="0" marL="457200" rtl="0" algn="l">
              <a:spcBef>
                <a:spcPts val="0"/>
              </a:spcBef>
              <a:spcAft>
                <a:spcPts val="0"/>
              </a:spcAft>
              <a:buNone/>
            </a:pPr>
            <a:r>
              <a:t/>
            </a:r>
            <a:endParaRPr b="1" sz="1200">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One way I witnessed multiple perspectives during the Socratic Seminar was when some students focused on how separation of powers protects liberty, while others pointed out how it can also slow down government and make it harder to get things done. It showed me that the system isn’t just good or bad—it depends on how you look at it and what you value most: freedom, efficiency, or balance.</a:t>
            </a:r>
            <a:endParaRPr b="1" sz="1200">
              <a:solidFill>
                <a:schemeClr val="accent1"/>
              </a:solidFill>
              <a:latin typeface="Inter"/>
              <a:ea typeface="Inter"/>
              <a:cs typeface="Inter"/>
              <a:sym typeface="Inter"/>
            </a:endParaRPr>
          </a:p>
        </p:txBody>
      </p:sp>
      <p:sp>
        <p:nvSpPr>
          <p:cNvPr id="82" name="Google Shape;82;p15"/>
          <p:cNvSpPr txBox="1"/>
          <p:nvPr/>
        </p:nvSpPr>
        <p:spPr>
          <a:xfrm>
            <a:off x="2379550" y="1290800"/>
            <a:ext cx="4914300" cy="380100"/>
          </a:xfrm>
          <a:prstGeom prst="rect">
            <a:avLst/>
          </a:prstGeom>
          <a:noFill/>
          <a:ln>
            <a:noFill/>
          </a:ln>
        </p:spPr>
        <p:txBody>
          <a:bodyPr anchorCtr="0" anchor="ctr" bIns="96675" lIns="96675" spcFirstLastPara="1" rIns="96675" wrap="square" tIns="96675">
            <a:spAutoFit/>
          </a:bodyPr>
          <a:lstStyle/>
          <a:p>
            <a:pPr indent="0" lvl="0" marL="0" rtl="0" algn="ctr">
              <a:spcBef>
                <a:spcPts val="0"/>
              </a:spcBef>
              <a:spcAft>
                <a:spcPts val="0"/>
              </a:spcAft>
              <a:buNone/>
            </a:pPr>
            <a:r>
              <a:rPr lang="en" sz="1200">
                <a:solidFill>
                  <a:srgbClr val="000000"/>
                </a:solidFill>
                <a:latin typeface="Inter"/>
                <a:ea typeface="Inter"/>
                <a:cs typeface="Inter"/>
                <a:sym typeface="Inter"/>
              </a:rPr>
              <a:t>Seminar Topic: _______</a:t>
            </a:r>
            <a:r>
              <a:rPr b="1" lang="en" sz="1200" u="sng">
                <a:solidFill>
                  <a:schemeClr val="accent1"/>
                </a:solidFill>
                <a:latin typeface="Inter"/>
                <a:ea typeface="Inter"/>
                <a:cs typeface="Inter"/>
                <a:sym typeface="Inter"/>
              </a:rPr>
              <a:t>Effects of Europeans in the America</a:t>
            </a:r>
            <a:r>
              <a:rPr b="1" lang="en" sz="1200" u="sng">
                <a:solidFill>
                  <a:schemeClr val="accent1"/>
                </a:solidFill>
                <a:latin typeface="Inter"/>
                <a:ea typeface="Inter"/>
                <a:cs typeface="Inter"/>
                <a:sym typeface="Inter"/>
              </a:rPr>
              <a:t>s</a:t>
            </a:r>
            <a:r>
              <a:rPr lang="en" sz="1200">
                <a:solidFill>
                  <a:srgbClr val="000000"/>
                </a:solidFill>
                <a:latin typeface="Inter"/>
                <a:ea typeface="Inter"/>
                <a:cs typeface="Inter"/>
                <a:sym typeface="Inter"/>
              </a:rPr>
              <a:t>____</a:t>
            </a:r>
            <a:endParaRPr sz="1200">
              <a:latin typeface="Inter"/>
              <a:ea typeface="Inter"/>
              <a:cs typeface="Inter"/>
              <a:sym typeface="Inter"/>
            </a:endParaRPr>
          </a:p>
        </p:txBody>
      </p:sp>
      <p:graphicFrame>
        <p:nvGraphicFramePr>
          <p:cNvPr id="83" name="Google Shape;83;p15"/>
          <p:cNvGraphicFramePr/>
          <p:nvPr/>
        </p:nvGraphicFramePr>
        <p:xfrm>
          <a:off x="486531" y="2087048"/>
          <a:ext cx="3000000" cy="3000000"/>
        </p:xfrm>
        <a:graphic>
          <a:graphicData uri="http://schemas.openxmlformats.org/drawingml/2006/table">
            <a:tbl>
              <a:tblPr>
                <a:noFill/>
                <a:tableStyleId>{1E29BDF7-1342-405F-B9C4-2C16B7887F6E}</a:tableStyleId>
              </a:tblPr>
              <a:tblGrid>
                <a:gridCol w="3399675"/>
                <a:gridCol w="3399675"/>
              </a:tblGrid>
              <a:tr h="2706300">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Which of the 4 strategies do you feel you used most effectively?</a:t>
                      </a:r>
                      <a:endParaRPr sz="1200">
                        <a:solidFill>
                          <a:srgbClr val="000000"/>
                        </a:solidFill>
                        <a:latin typeface="Inter"/>
                        <a:ea typeface="Inter"/>
                        <a:cs typeface="Inter"/>
                        <a:sym typeface="Inter"/>
                      </a:endParaRPr>
                    </a:p>
                    <a:p>
                      <a:pPr indent="0" lvl="0" marL="0" rtl="0" algn="ctr">
                        <a:spcBef>
                          <a:spcPts val="0"/>
                        </a:spcBef>
                        <a:spcAft>
                          <a:spcPts val="0"/>
                        </a:spcAft>
                        <a:buNone/>
                      </a:pPr>
                      <a:r>
                        <a:t/>
                      </a:r>
                      <a:endParaRPr b="1" sz="1300">
                        <a:solidFill>
                          <a:srgbClr val="000000"/>
                        </a:solidFill>
                        <a:latin typeface="Inter"/>
                        <a:ea typeface="Inter"/>
                        <a:cs typeface="Inter"/>
                        <a:sym typeface="Inter"/>
                      </a:endParaRPr>
                    </a:p>
                    <a:p>
                      <a:pPr indent="-323850" lvl="0" marL="482600" rtl="0" algn="l">
                        <a:spcBef>
                          <a:spcPts val="0"/>
                        </a:spcBef>
                        <a:spcAft>
                          <a:spcPts val="0"/>
                        </a:spcAft>
                        <a:buClr>
                          <a:srgbClr val="000000"/>
                        </a:buClr>
                        <a:buSzPts val="1300"/>
                        <a:buFont typeface="Inter"/>
                        <a:buChar char="❏"/>
                      </a:pPr>
                      <a:r>
                        <a:rPr lang="en" sz="1300">
                          <a:solidFill>
                            <a:srgbClr val="000000"/>
                          </a:solidFill>
                          <a:latin typeface="Inter"/>
                          <a:ea typeface="Inter"/>
                          <a:cs typeface="Inter"/>
                          <a:sym typeface="Inter"/>
                        </a:rPr>
                        <a:t>Introduce &amp; Clarify</a:t>
                      </a:r>
                      <a:endParaRPr sz="1300">
                        <a:solidFill>
                          <a:srgbClr val="000000"/>
                        </a:solidFill>
                        <a:latin typeface="Inter"/>
                        <a:ea typeface="Inter"/>
                        <a:cs typeface="Inter"/>
                        <a:sym typeface="Inter"/>
                      </a:endParaRPr>
                    </a:p>
                    <a:p>
                      <a:pPr indent="-323850" lvl="0" marL="482600" rtl="0" algn="l">
                        <a:spcBef>
                          <a:spcPts val="0"/>
                        </a:spcBef>
                        <a:spcAft>
                          <a:spcPts val="0"/>
                        </a:spcAft>
                        <a:buClr>
                          <a:srgbClr val="000000"/>
                        </a:buClr>
                        <a:buSzPts val="1300"/>
                        <a:buFont typeface="Inter"/>
                        <a:buChar char="❏"/>
                      </a:pPr>
                      <a:r>
                        <a:rPr lang="en" sz="1300">
                          <a:solidFill>
                            <a:srgbClr val="000000"/>
                          </a:solidFill>
                          <a:latin typeface="Inter"/>
                          <a:ea typeface="Inter"/>
                          <a:cs typeface="Inter"/>
                          <a:sym typeface="Inter"/>
                        </a:rPr>
                        <a:t>Claim &amp; Expand</a:t>
                      </a:r>
                      <a:endParaRPr sz="1300">
                        <a:solidFill>
                          <a:srgbClr val="000000"/>
                        </a:solidFill>
                        <a:latin typeface="Inter"/>
                        <a:ea typeface="Inter"/>
                        <a:cs typeface="Inter"/>
                        <a:sym typeface="Inter"/>
                      </a:endParaRPr>
                    </a:p>
                    <a:p>
                      <a:pPr indent="-323850" lvl="0" marL="482600" rtl="0" algn="l">
                        <a:spcBef>
                          <a:spcPts val="0"/>
                        </a:spcBef>
                        <a:spcAft>
                          <a:spcPts val="0"/>
                        </a:spcAft>
                        <a:buClr>
                          <a:srgbClr val="000000"/>
                        </a:buClr>
                        <a:buSzPts val="1300"/>
                        <a:buFont typeface="Inter"/>
                        <a:buChar char="❏"/>
                      </a:pPr>
                      <a:r>
                        <a:rPr lang="en" sz="1300">
                          <a:solidFill>
                            <a:srgbClr val="000000"/>
                          </a:solidFill>
                          <a:latin typeface="Inter"/>
                          <a:ea typeface="Inter"/>
                          <a:cs typeface="Inter"/>
                          <a:sym typeface="Inter"/>
                        </a:rPr>
                        <a:t>Challenge</a:t>
                      </a:r>
                      <a:endParaRPr sz="1300">
                        <a:solidFill>
                          <a:srgbClr val="000000"/>
                        </a:solidFill>
                        <a:latin typeface="Inter"/>
                        <a:ea typeface="Inter"/>
                        <a:cs typeface="Inter"/>
                        <a:sym typeface="Inter"/>
                      </a:endParaRPr>
                    </a:p>
                    <a:p>
                      <a:pPr indent="-323850" lvl="0" marL="482600" rtl="0" algn="l">
                        <a:spcBef>
                          <a:spcPts val="0"/>
                        </a:spcBef>
                        <a:spcAft>
                          <a:spcPts val="0"/>
                        </a:spcAft>
                        <a:buClr>
                          <a:srgbClr val="000000"/>
                        </a:buClr>
                        <a:buSzPts val="1300"/>
                        <a:buFont typeface="Inter"/>
                        <a:buChar char="❏"/>
                      </a:pPr>
                      <a:r>
                        <a:rPr lang="en" sz="1300">
                          <a:solidFill>
                            <a:srgbClr val="000000"/>
                          </a:solidFill>
                          <a:latin typeface="Inter"/>
                          <a:ea typeface="Inter"/>
                          <a:cs typeface="Inter"/>
                          <a:sym typeface="Inter"/>
                        </a:rPr>
                        <a:t>Encourage</a:t>
                      </a:r>
                      <a:endParaRPr sz="1300">
                        <a:solidFill>
                          <a:srgbClr val="000000"/>
                        </a:solidFill>
                        <a:latin typeface="Inter"/>
                        <a:ea typeface="Inter"/>
                        <a:cs typeface="Inter"/>
                        <a:sym typeface="Inter"/>
                      </a:endParaRPr>
                    </a:p>
                    <a:p>
                      <a:pPr indent="0" lvl="0" marL="0" rtl="0" algn="l">
                        <a:spcBef>
                          <a:spcPts val="0"/>
                        </a:spcBef>
                        <a:spcAft>
                          <a:spcPts val="0"/>
                        </a:spcAft>
                        <a:buNone/>
                      </a:pPr>
                      <a:r>
                        <a:t/>
                      </a:r>
                      <a:endParaRPr sz="800">
                        <a:latin typeface="Inter"/>
                        <a:ea typeface="Inter"/>
                        <a:cs typeface="Inter"/>
                        <a:sym typeface="Inter"/>
                      </a:endParaRPr>
                    </a:p>
                    <a:p>
                      <a:pPr indent="0" lvl="0" marL="0" rtl="0" algn="ctr">
                        <a:spcBef>
                          <a:spcPts val="0"/>
                        </a:spcBef>
                        <a:spcAft>
                          <a:spcPts val="0"/>
                        </a:spcAft>
                        <a:buClr>
                          <a:srgbClr val="000000"/>
                        </a:buClr>
                        <a:buSzPts val="1100"/>
                        <a:buFont typeface="Arial"/>
                        <a:buNone/>
                      </a:pPr>
                      <a:r>
                        <a:rPr lang="en" sz="1300">
                          <a:solidFill>
                            <a:srgbClr val="000000"/>
                          </a:solidFill>
                          <a:latin typeface="Inter"/>
                          <a:ea typeface="Inter"/>
                          <a:cs typeface="Inter"/>
                          <a:sym typeface="Inter"/>
                        </a:rPr>
                        <a:t>Why?</a:t>
                      </a:r>
                      <a:endParaRPr sz="1300">
                        <a:solidFill>
                          <a:srgbClr val="000000"/>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rPr b="1" lang="en" sz="1300">
                          <a:solidFill>
                            <a:schemeClr val="accent1"/>
                          </a:solidFill>
                          <a:latin typeface="Inter"/>
                          <a:ea typeface="Inter"/>
                          <a:cs typeface="Inter"/>
                          <a:sym typeface="Inter"/>
                        </a:rPr>
                        <a:t>I think I used “challenge” most effectively, because I challenged my peers to support their claims with evidence.</a:t>
                      </a:r>
                      <a:endParaRPr b="1" sz="1300">
                        <a:solidFill>
                          <a:schemeClr val="accent1"/>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What was the most helpful feedback from your partner? Based on that feedback or your own reflection, where would you like to grow for the next socratic seminar? Explain.</a:t>
                      </a:r>
                      <a:endParaRPr sz="1200">
                        <a:solidFill>
                          <a:srgbClr val="000000"/>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b="1" lang="en" sz="1200">
                          <a:solidFill>
                            <a:schemeClr val="accent1"/>
                          </a:solidFill>
                          <a:latin typeface="Inter"/>
                          <a:ea typeface="Inter"/>
                          <a:cs typeface="Inter"/>
                          <a:sym typeface="Inter"/>
                        </a:rPr>
                        <a:t>My </a:t>
                      </a:r>
                      <a:r>
                        <a:rPr b="1" lang="en" sz="1200">
                          <a:solidFill>
                            <a:schemeClr val="accent1"/>
                          </a:solidFill>
                          <a:latin typeface="Inter"/>
                          <a:ea typeface="Inter"/>
                          <a:cs typeface="Inter"/>
                          <a:sym typeface="Inter"/>
                        </a:rPr>
                        <a:t>partner helped me see how I could enter into the conversation in round B by asking probing questions to my peers in the circle. I’d like to find ways to introduce the conversation in the next seminar.</a:t>
                      </a:r>
                      <a:endParaRPr b="1" sz="1200">
                        <a:solidFill>
                          <a:schemeClr val="accent1"/>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713525">
                <a:tc gridSpan="2">
                  <a:txBody>
                    <a:bodyPr/>
                    <a:lstStyle/>
                    <a:p>
                      <a:pPr indent="0" lvl="0" marL="0" rtl="0" algn="ctr">
                        <a:spcBef>
                          <a:spcPts val="0"/>
                        </a:spcBef>
                        <a:spcAft>
                          <a:spcPts val="0"/>
                        </a:spcAft>
                        <a:buNone/>
                      </a:pPr>
                      <a:r>
                        <a:rPr lang="en" sz="1200">
                          <a:latin typeface="Inter"/>
                          <a:ea typeface="Inter"/>
                          <a:cs typeface="Inter"/>
                          <a:sym typeface="Inter"/>
                        </a:rPr>
                        <a:t>Describe one example of how your thinking was either challenged or affirmed by something someone else said. </a:t>
                      </a:r>
                      <a:endParaRPr sz="1200">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accent1"/>
                          </a:solidFill>
                          <a:latin typeface="Inter"/>
                          <a:ea typeface="Inter"/>
                          <a:cs typeface="Inter"/>
                          <a:sym typeface="Inter"/>
                        </a:rPr>
                        <a:t>One example of how my thinking was challenged during the seminar was when someone said that the legislative branch might actually be the most dangerous, not the executive. I had always thought the president had the most power, but they explained that Congress can make laws, control money, and even remove the president. That made me realize how important it is that all the branches have limits, not just the executive.</a:t>
                      </a:r>
                      <a:endParaRPr b="1" sz="1200">
                        <a:solidFill>
                          <a:schemeClr val="accent1"/>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4" name="Google Shape;84;p15"/>
          <p:cNvSpPr txBox="1"/>
          <p:nvPr/>
        </p:nvSpPr>
        <p:spPr>
          <a:xfrm>
            <a:off x="494638" y="1026938"/>
            <a:ext cx="1884900" cy="907800"/>
          </a:xfrm>
          <a:prstGeom prst="rect">
            <a:avLst/>
          </a:prstGeom>
          <a:noFill/>
          <a:ln cap="flat" cmpd="sng" w="9525">
            <a:solidFill>
              <a:srgbClr val="000000"/>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rgbClr val="000000"/>
                </a:solidFill>
                <a:latin typeface="Inter"/>
                <a:ea typeface="Inter"/>
                <a:cs typeface="Inter"/>
                <a:sym typeface="Inter"/>
              </a:rPr>
              <a:t>Name:</a:t>
            </a:r>
            <a:endParaRPr sz="1100">
              <a:solidFill>
                <a:srgbClr val="000000"/>
              </a:solidFill>
              <a:latin typeface="Inter"/>
              <a:ea typeface="Inter"/>
              <a:cs typeface="Inter"/>
              <a:sym typeface="Inter"/>
            </a:endParaRPr>
          </a:p>
          <a:p>
            <a:pPr indent="0" lvl="0" marL="0" rtl="0" algn="l">
              <a:spcBef>
                <a:spcPts val="0"/>
              </a:spcBef>
              <a:spcAft>
                <a:spcPts val="0"/>
              </a:spcAft>
              <a:buNone/>
            </a:pPr>
            <a:r>
              <a:t/>
            </a:r>
            <a:endParaRPr sz="600">
              <a:solidFill>
                <a:srgbClr val="000000"/>
              </a:solidFill>
              <a:latin typeface="Inter"/>
              <a:ea typeface="Inter"/>
              <a:cs typeface="Inter"/>
              <a:sym typeface="Inter"/>
            </a:endParaRPr>
          </a:p>
          <a:p>
            <a:pPr indent="0" lvl="0" marL="0" rtl="0" algn="l">
              <a:spcBef>
                <a:spcPts val="0"/>
              </a:spcBef>
              <a:spcAft>
                <a:spcPts val="0"/>
              </a:spcAft>
              <a:buNone/>
            </a:pPr>
            <a:r>
              <a:rPr lang="en" sz="1100">
                <a:solidFill>
                  <a:srgbClr val="000000"/>
                </a:solidFill>
                <a:latin typeface="Inter"/>
                <a:ea typeface="Inter"/>
                <a:cs typeface="Inter"/>
                <a:sym typeface="Inter"/>
              </a:rPr>
              <a:t>Date:</a:t>
            </a:r>
            <a:endParaRPr sz="1100">
              <a:solidFill>
                <a:srgbClr val="000000"/>
              </a:solidFill>
              <a:latin typeface="Inter"/>
              <a:ea typeface="Inter"/>
              <a:cs typeface="Inter"/>
              <a:sym typeface="Inter"/>
            </a:endParaRPr>
          </a:p>
          <a:p>
            <a:pPr indent="0" lvl="0" marL="0" rtl="0" algn="l">
              <a:spcBef>
                <a:spcPts val="0"/>
              </a:spcBef>
              <a:spcAft>
                <a:spcPts val="0"/>
              </a:spcAft>
              <a:buNone/>
            </a:pPr>
            <a:r>
              <a:t/>
            </a:r>
            <a:endParaRPr sz="600">
              <a:solidFill>
                <a:srgbClr val="000000"/>
              </a:solidFill>
              <a:latin typeface="Inter"/>
              <a:ea typeface="Inter"/>
              <a:cs typeface="Inter"/>
              <a:sym typeface="Inter"/>
            </a:endParaRPr>
          </a:p>
          <a:p>
            <a:pPr indent="0" lvl="0" marL="0" rtl="0" algn="l">
              <a:spcBef>
                <a:spcPts val="0"/>
              </a:spcBef>
              <a:spcAft>
                <a:spcPts val="0"/>
              </a:spcAft>
              <a:buNone/>
            </a:pPr>
            <a:r>
              <a:rPr lang="en" sz="1100">
                <a:solidFill>
                  <a:srgbClr val="000000"/>
                </a:solidFill>
                <a:latin typeface="Inter"/>
                <a:ea typeface="Inter"/>
                <a:cs typeface="Inter"/>
                <a:sym typeface="Inter"/>
              </a:rPr>
              <a:t>Class:</a:t>
            </a:r>
            <a:endParaRPr sz="1100">
              <a:solidFill>
                <a:srgbClr val="000000"/>
              </a:solidFill>
              <a:latin typeface="Inter"/>
              <a:ea typeface="Inter"/>
              <a:cs typeface="Inter"/>
              <a:sym typeface="Inter"/>
            </a:endParaRPr>
          </a:p>
        </p:txBody>
      </p:sp>
      <p:pic>
        <p:nvPicPr>
          <p:cNvPr id="85" name="Google Shape;85;p15"/>
          <p:cNvPicPr preferRelativeResize="0"/>
          <p:nvPr/>
        </p:nvPicPr>
        <p:blipFill>
          <a:blip r:embed="rId4">
            <a:alphaModFix/>
          </a:blip>
          <a:stretch>
            <a:fillRect/>
          </a:stretch>
        </p:blipFill>
        <p:spPr>
          <a:xfrm flipH="1">
            <a:off x="538975" y="7595925"/>
            <a:ext cx="431175" cy="4311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